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82" r:id="rId3"/>
    <p:sldId id="279" r:id="rId4"/>
    <p:sldId id="280" r:id="rId5"/>
    <p:sldId id="271" r:id="rId6"/>
    <p:sldId id="281" r:id="rId7"/>
    <p:sldId id="268" r:id="rId8"/>
    <p:sldId id="284" r:id="rId9"/>
    <p:sldId id="287" r:id="rId10"/>
    <p:sldId id="285" r:id="rId11"/>
    <p:sldId id="288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pos="120" userDrawn="1">
          <p15:clr>
            <a:srgbClr val="A4A3A4"/>
          </p15:clr>
        </p15:guide>
        <p15:guide id="9" pos="7560" userDrawn="1">
          <p15:clr>
            <a:srgbClr val="A4A3A4"/>
          </p15:clr>
        </p15:guide>
        <p15:guide id="10" orient="horz" pos="3456" userDrawn="1">
          <p15:clr>
            <a:srgbClr val="A4A3A4"/>
          </p15:clr>
        </p15:guide>
        <p15:guide id="11" orient="horz" pos="2592" userDrawn="1">
          <p15:clr>
            <a:srgbClr val="A4A3A4"/>
          </p15:clr>
        </p15:guide>
        <p15:guide id="12" orient="horz" pos="1728" userDrawn="1">
          <p15:clr>
            <a:srgbClr val="A4A3A4"/>
          </p15:clr>
        </p15:guide>
        <p15:guide id="13" orient="horz" pos="864" userDrawn="1">
          <p15:clr>
            <a:srgbClr val="A4A3A4"/>
          </p15:clr>
        </p15:guide>
        <p15:guide id="14" orient="horz" pos="3888" userDrawn="1">
          <p15:clr>
            <a:srgbClr val="A4A3A4"/>
          </p15:clr>
        </p15:guide>
        <p15:guide id="15" orient="horz" pos="3024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orient="horz" pos="1296" userDrawn="1">
          <p15:clr>
            <a:srgbClr val="A4A3A4"/>
          </p15:clr>
        </p15:guide>
        <p15:guide id="18" orient="horz" pos="432" userDrawn="1">
          <p15:clr>
            <a:srgbClr val="A4A3A4"/>
          </p15:clr>
        </p15:guide>
        <p15:guide id="19" userDrawn="1">
          <p15:clr>
            <a:srgbClr val="A4A3A4"/>
          </p15:clr>
        </p15:guide>
        <p15:guide id="20" pos="7680" userDrawn="1">
          <p15:clr>
            <a:srgbClr val="A4A3A4"/>
          </p15:clr>
        </p15:guide>
        <p15:guide id="21" pos="1920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pos="5760" userDrawn="1">
          <p15:clr>
            <a:srgbClr val="A4A3A4"/>
          </p15:clr>
        </p15:guide>
        <p15:guide id="24" pos="960" userDrawn="1">
          <p15:clr>
            <a:srgbClr val="A4A3A4"/>
          </p15:clr>
        </p15:guide>
        <p15:guide id="25" pos="2880" userDrawn="1">
          <p15:clr>
            <a:srgbClr val="A4A3A4"/>
          </p15:clr>
        </p15:guide>
        <p15:guide id="26" pos="4800" userDrawn="1">
          <p15:clr>
            <a:srgbClr val="A4A3A4"/>
          </p15:clr>
        </p15:guide>
        <p15:guide id="27" pos="6720" userDrawn="1">
          <p15:clr>
            <a:srgbClr val="A4A3A4"/>
          </p15:clr>
        </p15:guide>
        <p15:guide id="28" pos="1440" userDrawn="1">
          <p15:clr>
            <a:srgbClr val="A4A3A4"/>
          </p15:clr>
        </p15:guide>
        <p15:guide id="29" pos="480" userDrawn="1">
          <p15:clr>
            <a:srgbClr val="A4A3A4"/>
          </p15:clr>
        </p15:guide>
        <p15:guide id="30" pos="2400" userDrawn="1">
          <p15:clr>
            <a:srgbClr val="A4A3A4"/>
          </p15:clr>
        </p15:guide>
        <p15:guide id="31" pos="3360" userDrawn="1">
          <p15:clr>
            <a:srgbClr val="A4A3A4"/>
          </p15:clr>
        </p15:guide>
        <p15:guide id="32" pos="4320" userDrawn="1">
          <p15:clr>
            <a:srgbClr val="A4A3A4"/>
          </p15:clr>
        </p15:guide>
        <p15:guide id="33" pos="5280" userDrawn="1">
          <p15:clr>
            <a:srgbClr val="A4A3A4"/>
          </p15:clr>
        </p15:guide>
        <p15:guide id="34" pos="6240" userDrawn="1">
          <p15:clr>
            <a:srgbClr val="A4A3A4"/>
          </p15:clr>
        </p15:guide>
        <p15:guide id="35" pos="7200" userDrawn="1">
          <p15:clr>
            <a:srgbClr val="A4A3A4"/>
          </p15:clr>
        </p15:guide>
        <p15:guide id="36" orient="horz" pos="4224" userDrawn="1">
          <p15:clr>
            <a:srgbClr val="A4A3A4"/>
          </p15:clr>
        </p15:guide>
        <p15:guide id="37" orient="horz" pos="96" userDrawn="1">
          <p15:clr>
            <a:srgbClr val="A4A3A4"/>
          </p15:clr>
        </p15:guide>
        <p15:guide id="38" orient="horz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A0C2F"/>
    <a:srgbClr val="8C908E"/>
    <a:srgbClr val="BC1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7"/>
    <p:restoredTop sz="96330"/>
  </p:normalViewPr>
  <p:slideViewPr>
    <p:cSldViewPr snapToGrid="0" snapToObjects="1" showGuides="1">
      <p:cViewPr varScale="1">
        <p:scale>
          <a:sx n="110" d="100"/>
          <a:sy n="110" d="100"/>
        </p:scale>
        <p:origin x="792" y="114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011D7-FE6A-4143-A824-E8F0009F4A74}" type="datetimeFigureOut"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F397-2A2E-5243-9C89-299CAB2723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lang="en-US" sz="1600" b="0" i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84" y="1278376"/>
            <a:ext cx="1708832" cy="13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20" userDrawn="1">
          <p15:clr>
            <a:srgbClr val="FBAE40"/>
          </p15:clr>
        </p15:guide>
        <p15:guide id="4" pos="4800" userDrawn="1">
          <p15:clr>
            <a:srgbClr val="FBAE40"/>
          </p15:clr>
        </p15:guide>
        <p15:guide id="5" pos="5280" userDrawn="1">
          <p15:clr>
            <a:srgbClr val="FBAE40"/>
          </p15:clr>
        </p15:guide>
        <p15:guide id="6" pos="5760" userDrawn="1">
          <p15:clr>
            <a:srgbClr val="FBAE40"/>
          </p15:clr>
        </p15:guide>
        <p15:guide id="7" pos="6240" userDrawn="1">
          <p15:clr>
            <a:srgbClr val="FBAE40"/>
          </p15:clr>
        </p15:guide>
        <p15:guide id="8" pos="6720" userDrawn="1">
          <p15:clr>
            <a:srgbClr val="FBAE40"/>
          </p15:clr>
        </p15:guide>
        <p15:guide id="9" pos="7200" userDrawn="1">
          <p15:clr>
            <a:srgbClr val="FBAE40"/>
          </p15:clr>
        </p15:guide>
        <p15:guide id="10" pos="7680" userDrawn="1">
          <p15:clr>
            <a:srgbClr val="FBAE40"/>
          </p15:clr>
        </p15:guide>
        <p15:guide id="11" pos="3360" userDrawn="1">
          <p15:clr>
            <a:srgbClr val="FBAE40"/>
          </p15:clr>
        </p15:guide>
        <p15:guide id="12" pos="2880" userDrawn="1">
          <p15:clr>
            <a:srgbClr val="FBAE40"/>
          </p15:clr>
        </p15:guide>
        <p15:guide id="13" pos="2400" userDrawn="1">
          <p15:clr>
            <a:srgbClr val="FBAE40"/>
          </p15:clr>
        </p15:guide>
        <p15:guide id="14" pos="1920" userDrawn="1">
          <p15:clr>
            <a:srgbClr val="FBAE40"/>
          </p15:clr>
        </p15:guide>
        <p15:guide id="15" pos="1440" userDrawn="1">
          <p15:clr>
            <a:srgbClr val="FBAE40"/>
          </p15:clr>
        </p15:guide>
        <p15:guide id="16" pos="960" userDrawn="1">
          <p15:clr>
            <a:srgbClr val="FBAE40"/>
          </p15:clr>
        </p15:guide>
        <p15:guide id="17" pos="480" userDrawn="1">
          <p15:clr>
            <a:srgbClr val="FBAE40"/>
          </p15:clr>
        </p15:guide>
        <p15:guide id="18" userDrawn="1">
          <p15:clr>
            <a:srgbClr val="FBAE40"/>
          </p15:clr>
        </p15:guide>
        <p15:guide id="19" orient="horz" pos="1728" userDrawn="1">
          <p15:clr>
            <a:srgbClr val="FBAE40"/>
          </p15:clr>
        </p15:guide>
        <p15:guide id="20" orient="horz" pos="1296" userDrawn="1">
          <p15:clr>
            <a:srgbClr val="FBAE40"/>
          </p15:clr>
        </p15:guide>
        <p15:guide id="21" orient="horz" pos="864" userDrawn="1">
          <p15:clr>
            <a:srgbClr val="FBAE40"/>
          </p15:clr>
        </p15:guide>
        <p15:guide id="22" orient="horz" pos="432" userDrawn="1">
          <p15:clr>
            <a:srgbClr val="FBAE40"/>
          </p15:clr>
        </p15:guide>
        <p15:guide id="23" orient="horz" userDrawn="1">
          <p15:clr>
            <a:srgbClr val="FBAE40"/>
          </p15:clr>
        </p15:guide>
        <p15:guide id="24" orient="horz" pos="2592" userDrawn="1">
          <p15:clr>
            <a:srgbClr val="FBAE40"/>
          </p15:clr>
        </p15:guide>
        <p15:guide id="25" orient="horz" pos="3024" userDrawn="1">
          <p15:clr>
            <a:srgbClr val="FBAE40"/>
          </p15:clr>
        </p15:guide>
        <p15:guide id="26" orient="horz" pos="3456" userDrawn="1">
          <p15:clr>
            <a:srgbClr val="FBAE40"/>
          </p15:clr>
        </p15:guide>
        <p15:guide id="27" orient="horz" pos="3888" userDrawn="1">
          <p15:clr>
            <a:srgbClr val="FBAE40"/>
          </p15:clr>
        </p15:guide>
        <p15:guide id="28" orient="horz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39862" y="2587664"/>
            <a:ext cx="9312275" cy="8413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0">
                <a:latin typeface="Arial" charset="0"/>
                <a:ea typeface="Arial" charset="0"/>
                <a:cs typeface="Arial" charset="0"/>
              </a:rPr>
              <a:t>Title 48–54 Pt Arial Bold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3429000"/>
            <a:ext cx="9312275" cy="43799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Secondary Title or Presenter’s Name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66717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2925264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3" y="1552920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7620000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9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468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2106532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2" y="561365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70230" y="623943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9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31863" y="2226876"/>
            <a:ext cx="10328275" cy="90821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1">
                <a:latin typeface="Arial" charset="0"/>
                <a:ea typeface="Arial" charset="0"/>
                <a:cs typeface="Arial" charset="0"/>
              </a:rPr>
              <a:t>Thank you 48 Pt Arial Bold Italic.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3280295"/>
            <a:ext cx="10334625" cy="4699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Questions? OR Contact Information OR Closing Statement 20 Pt Arial Italic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13276"/>
            <a:ext cx="2607471" cy="37887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7" y="5779826"/>
            <a:ext cx="2410647" cy="7924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1738" y="2009415"/>
            <a:ext cx="9788525" cy="12286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66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1" i="0">
                <a:latin typeface="Arial" charset="0"/>
                <a:ea typeface="Arial" charset="0"/>
                <a:cs typeface="Arial" charset="0"/>
              </a:defRPr>
            </a:lvl2pPr>
            <a:lvl3pPr>
              <a:defRPr b="1" i="0">
                <a:latin typeface="Arial" charset="0"/>
                <a:ea typeface="Arial" charset="0"/>
                <a:cs typeface="Arial" charset="0"/>
              </a:defRPr>
            </a:lvl3pPr>
            <a:lvl4pPr>
              <a:defRPr b="1" i="0">
                <a:latin typeface="Arial" charset="0"/>
                <a:ea typeface="Arial" charset="0"/>
                <a:cs typeface="Arial" charset="0"/>
              </a:defRPr>
            </a:lvl4pPr>
            <a:lvl5pPr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z="6600"/>
              <a:t>Title 60–72 Pt Arial Bold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1738" y="4278498"/>
            <a:ext cx="9788525" cy="4392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20–24 Pt Arial Italic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8" y="3238069"/>
            <a:ext cx="9788525" cy="5794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0" i="0">
                <a:latin typeface="Arial" charset="0"/>
                <a:ea typeface="Arial" charset="0"/>
                <a:cs typeface="Arial" charset="0"/>
              </a:rPr>
              <a:t>Presenter’s Name or Secondary Title 24–32 Pt Arial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9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30496"/>
            <a:ext cx="2053177" cy="29833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7" y="5948874"/>
            <a:ext cx="2410647" cy="792424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677609" y="4392510"/>
            <a:ext cx="3328988" cy="7173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 hasCustomPrompt="1"/>
          </p:nvPr>
        </p:nvSpPr>
        <p:spPr>
          <a:xfrm>
            <a:off x="4568825" y="0"/>
            <a:ext cx="7623175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677609" y="3009788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77917" y="1637444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4800600"/>
            <a:ext cx="12192000" cy="2065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01701"/>
            <a:ext cx="676195" cy="7056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15" y="5948874"/>
            <a:ext cx="2410647" cy="7924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85468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12106532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/>
          <p:cNvSpPr>
            <a:spLocks noGrp="1"/>
          </p:cNvSpPr>
          <p:nvPr>
            <p:ph type="body" sz="quarter" idx="12" hasCustomPrompt="1"/>
          </p:nvPr>
        </p:nvSpPr>
        <p:spPr>
          <a:xfrm>
            <a:off x="670230" y="6186421"/>
            <a:ext cx="8683625" cy="3984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8006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70232" y="496731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70230" y="559309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Presenter’s Name or Secondary Title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5142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5635" y="545315"/>
            <a:ext cx="10819679" cy="7532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438400" y="1521741"/>
            <a:ext cx="7315200" cy="41148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 sz="1800"/>
              <a:t>Click icon to add media</a:t>
            </a:r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4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Agenda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909" y="1346286"/>
            <a:ext cx="10910887" cy="4518025"/>
          </a:xfrm>
        </p:spPr>
        <p:txBody>
          <a:bodyPr>
            <a:normAutofit/>
          </a:bodyPr>
          <a:lstStyle>
            <a:lvl1pPr marL="0" indent="-2286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2000" b="1" i="0" baseline="0"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000" b="0" baseline="0"/>
            </a:lvl2pPr>
            <a:lvl3pPr marL="914400">
              <a:lnSpc>
                <a:spcPct val="100000"/>
              </a:lnSpc>
              <a:defRPr/>
            </a:lvl3pPr>
          </a:lstStyle>
          <a:p>
            <a:pPr lvl="0"/>
            <a:r>
              <a:rPr lang="en-US" b="1"/>
              <a:t>Agenda Topic 1 20 Pt Arial Bold</a:t>
            </a:r>
          </a:p>
          <a:p>
            <a:pPr lvl="2"/>
            <a:r>
              <a:rPr lang="en-US" sz="1600" b="0"/>
              <a:t>Presenter or Sub-Topic 16 Pt Arial</a:t>
            </a:r>
            <a:endParaRPr lang="en-US" b="1"/>
          </a:p>
          <a:p>
            <a:pPr lvl="1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2847" y="545394"/>
            <a:ext cx="10910887" cy="6778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9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1</a:t>
            </a:r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804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807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2</a:t>
            </a:r>
            <a:endParaRPr lang="en-US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Arial Bold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8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28–40 Pt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8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5635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Header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8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9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>
                <a:latin typeface="Arial" charset="0"/>
                <a:ea typeface="Arial" charset="0"/>
                <a:cs typeface="Arial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C31D-D603-AD4D-9D1C-921DA5F7AA0A}" type="datetime1"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C27B-B23D-7147-B542-1233E53230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485492-D33C-F94B-8465-55B373852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Energy Minimization of Green Fluorescent Protein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C481F-F1DC-9E4B-9BDC-548BC1E1AF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Jack Ustanik</a:t>
            </a:r>
          </a:p>
        </p:txBody>
      </p:sp>
    </p:spTree>
    <p:extLst>
      <p:ext uri="{BB962C8B-B14F-4D97-AF65-F5344CB8AC3E}">
        <p14:creationId xmlns:p14="http://schemas.microsoft.com/office/powerpoint/2010/main" val="119731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5FFA-FD58-611A-E44E-2544E369B4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Energy of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EA37A-0D3B-9A87-5BD1-E7DECE7C0F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9111" y="4367792"/>
            <a:ext cx="10119875" cy="1530301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Trends: </a:t>
            </a:r>
          </a:p>
          <a:p>
            <a:r>
              <a:rPr lang="en-US" dirty="0"/>
              <a:t>Reduction in Energy of the System</a:t>
            </a:r>
          </a:p>
          <a:p>
            <a:r>
              <a:rPr lang="en-US" dirty="0"/>
              <a:t>Steep drop in Energies with leveling out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86719-C31D-6FA9-67D2-F13A7024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64" y="1856595"/>
            <a:ext cx="4177922" cy="2511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10D9E-055F-3115-5568-4E1CC240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19" y="1856594"/>
            <a:ext cx="4177922" cy="25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28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DFBA2D-AC3E-BFC9-EDB8-265BD09308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5A1CE-F63C-6FBC-34C6-D0BCCEBBC8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95155" y="5074676"/>
            <a:ext cx="6087291" cy="808742"/>
          </a:xfrm>
        </p:spPr>
        <p:txBody>
          <a:bodyPr/>
          <a:lstStyle/>
          <a:p>
            <a:r>
              <a:rPr lang="en-US" dirty="0"/>
              <a:t>Original 				Minimized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F890D-B33E-6718-AC61-C2B4F79FA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55F14-9167-EAE3-AD42-3C441EB13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9" t="13086" r="41481" b="5972"/>
          <a:stretch/>
        </p:blipFill>
        <p:spPr>
          <a:xfrm>
            <a:off x="2403565" y="1834811"/>
            <a:ext cx="2395129" cy="3220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0A1B9-A588-0972-1D65-390702C55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43" t="8604" r="29643" b="4057"/>
          <a:stretch/>
        </p:blipFill>
        <p:spPr>
          <a:xfrm>
            <a:off x="6746328" y="1834811"/>
            <a:ext cx="2102875" cy="32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0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D07117-8C83-26FC-C7ED-586DEFFF5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36547-A4A2-1307-BF57-AF43E2B54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Computational methods can produce alternative structures for the same protein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With AMBER energy minimization of the Green Fluorescent Protein (GFP) can produce a more energetically favorable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Rearrange to avoid clashing (structure #1)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CRO residue is responsible for fluorescence in GFP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Process results in reduction of energies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Advantages vs Disadvantages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A61C7-7416-0821-F0B2-97E33AD7CE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1D138-1F93-12D2-3F9B-6903DBAFF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Energy Minimization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5C1FE-2B7F-5DA7-82A7-552AD277C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229" y="1670597"/>
            <a:ext cx="6723017" cy="28459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Purpose of energy minimization is to find the exact coordinates which will provide the smallest value for the Total Potential Energy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Lowest amount of energy is energetically favorable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Different structure conformations can produce various local minima and a global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 nature and lab setting finding the minimized structure is ideal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1A678-3AEF-FEC3-7CA0-8982D0DFE2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2050" name="Picture 2" descr="Depiction of the local minima and global minimum in the energy... |  Download Scientific Diagram">
            <a:extLst>
              <a:ext uri="{FF2B5EF4-FFF2-40B4-BE49-F238E27FC236}">
                <a16:creationId xmlns:a16="http://schemas.microsoft.com/office/drawing/2014/main" id="{CE2B7ED6-40D6-46A0-121F-E44C3E0E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66" y="1914286"/>
            <a:ext cx="3668648" cy="284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28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FB223-3CFF-EDD6-6643-DBE070EBEF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Force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0F4A1-57B8-DE96-F9F3-1E0665690C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Force Fields, also known as the Total Potential Energy, are composed of various molecular interactions which include: Bond Energy, Angle Energy, Torsion, Van der Waals interactions, Electrostatic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Structures have their own unique values for each of the force field potential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Finding the lowest Total Potential Energy when minimizing 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CB0FF-FA97-E56E-40A4-7EC6F6603D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9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16D930-F8A4-3A97-4F7D-5C8917124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8B109-3601-4D4F-3377-B39A96CE46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Computational methods allow for simulations regarding energy minimization to be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various minimization algorithms, the most optimal coordinates of a structure can be calculated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high performance computing the potential energies of the protein structure 1EMA, Green Fluorescent Protein from Aequorea Victoria can be minimized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GFP useful for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9F993-3C09-EC4F-20C3-7F2E96A9C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F0AA5-46F1-037A-90D1-8146BF89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2" t="9870" r="46589" b="11097"/>
          <a:stretch/>
        </p:blipFill>
        <p:spPr>
          <a:xfrm>
            <a:off x="4682268" y="3429000"/>
            <a:ext cx="2023159" cy="24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7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B63D44-5CEA-1466-6CC7-8ECDA1C464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Overall Protein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4CDA9-33CC-48B2-8098-870FEA0432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Original						Minimized</a:t>
            </a:r>
          </a:p>
        </p:txBody>
      </p:sp>
      <p:pic>
        <p:nvPicPr>
          <p:cNvPr id="6" name="AnimationCROChimera_Trim">
            <a:hlinkClick r:id="" action="ppaction://media"/>
            <a:extLst>
              <a:ext uri="{FF2B5EF4-FFF2-40B4-BE49-F238E27FC236}">
                <a16:creationId xmlns:a16="http://schemas.microsoft.com/office/drawing/2014/main" id="{7FDD5660-1E62-A1E5-1740-A4171EB64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8355" y="1866901"/>
            <a:ext cx="3947214" cy="2899658"/>
          </a:xfrm>
          <a:prstGeom prst="rect">
            <a:avLst/>
          </a:prstGeom>
        </p:spPr>
      </p:pic>
      <p:pic>
        <p:nvPicPr>
          <p:cNvPr id="8" name="animationSquareGFPimproved">
            <a:hlinkClick r:id="" action="ppaction://media"/>
            <a:extLst>
              <a:ext uri="{FF2B5EF4-FFF2-40B4-BE49-F238E27FC236}">
                <a16:creationId xmlns:a16="http://schemas.microsoft.com/office/drawing/2014/main" id="{D470FC08-6DE1-7E9B-05FD-761A543459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61569" y="1866901"/>
            <a:ext cx="2899658" cy="28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8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3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F9621-28E0-0FFD-104E-F61980538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Overall Protein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63849-57CB-7FA7-DDC2-048D997D9C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GFP Protein is composed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11 Beta Strands that make up a beta-barrel (Blue)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 Alpha Helices (Red)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Coils (Green)</a:t>
            </a:r>
          </a:p>
        </p:txBody>
      </p:sp>
      <p:pic>
        <p:nvPicPr>
          <p:cNvPr id="20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7C73A3C2-F01A-5DC2-5DFE-E6AB925D7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8" r="24413"/>
          <a:stretch/>
        </p:blipFill>
        <p:spPr>
          <a:xfrm>
            <a:off x="8316256" y="1573440"/>
            <a:ext cx="1511559" cy="9694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F0ADD0-FD75-3600-FADB-0CEE6C352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5" t="12" r="27732" b="-12"/>
          <a:stretch/>
        </p:blipFill>
        <p:spPr>
          <a:xfrm>
            <a:off x="8430680" y="3919520"/>
            <a:ext cx="1511559" cy="1315267"/>
          </a:xfrm>
          <a:prstGeom prst="rect">
            <a:avLst/>
          </a:prstGeom>
        </p:spPr>
      </p:pic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23A2DEFF-6759-C7E6-6C94-5E896B6E8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9" t="9003" r="37431" b="-5829"/>
          <a:stretch/>
        </p:blipFill>
        <p:spPr>
          <a:xfrm>
            <a:off x="3439991" y="3607594"/>
            <a:ext cx="1470311" cy="10413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03CA8A-2ADC-F2A8-5515-859D061362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73" t="6762" r="41615"/>
          <a:stretch/>
        </p:blipFill>
        <p:spPr>
          <a:xfrm>
            <a:off x="5915874" y="2874382"/>
            <a:ext cx="1893072" cy="2424501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498D3853-D683-27CE-878A-B8586DCAC1C8}"/>
              </a:ext>
            </a:extLst>
          </p:cNvPr>
          <p:cNvSpPr/>
          <p:nvPr/>
        </p:nvSpPr>
        <p:spPr>
          <a:xfrm rot="8561771">
            <a:off x="7136670" y="2531961"/>
            <a:ext cx="1264553" cy="95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6B238A-51A9-1BBB-D441-A225D92C4A58}"/>
              </a:ext>
            </a:extLst>
          </p:cNvPr>
          <p:cNvSpPr/>
          <p:nvPr/>
        </p:nvSpPr>
        <p:spPr>
          <a:xfrm>
            <a:off x="5023331" y="4023622"/>
            <a:ext cx="1069380" cy="126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4F67045-089A-C6F8-362C-0F84868C357D}"/>
              </a:ext>
            </a:extLst>
          </p:cNvPr>
          <p:cNvSpPr/>
          <p:nvPr/>
        </p:nvSpPr>
        <p:spPr>
          <a:xfrm rot="10291832" flipV="1">
            <a:off x="7023026" y="4998463"/>
            <a:ext cx="1275175" cy="128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EF66DE-ED49-91CF-AF87-15066BBF840F}"/>
              </a:ext>
            </a:extLst>
          </p:cNvPr>
          <p:cNvSpPr txBox="1"/>
          <p:nvPr/>
        </p:nvSpPr>
        <p:spPr>
          <a:xfrm>
            <a:off x="3357495" y="4910536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Beta Sheets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9A8ACC-198B-7563-6622-74A0E569789B}"/>
              </a:ext>
            </a:extLst>
          </p:cNvPr>
          <p:cNvSpPr txBox="1"/>
          <p:nvPr/>
        </p:nvSpPr>
        <p:spPr>
          <a:xfrm>
            <a:off x="8430680" y="5360354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Coil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81733-F5DD-BBE1-8794-F44BC2BE3622}"/>
              </a:ext>
            </a:extLst>
          </p:cNvPr>
          <p:cNvSpPr txBox="1"/>
          <p:nvPr/>
        </p:nvSpPr>
        <p:spPr>
          <a:xfrm>
            <a:off x="8331976" y="2671469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 Helix</a:t>
            </a:r>
          </a:p>
        </p:txBody>
      </p:sp>
    </p:spTree>
    <p:extLst>
      <p:ext uri="{BB962C8B-B14F-4D97-AF65-F5344CB8AC3E}">
        <p14:creationId xmlns:p14="http://schemas.microsoft.com/office/powerpoint/2010/main" val="414535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D5862-C43F-C841-A47C-AB83B757A8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CRO Residue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B5E69BC-DE4B-9310-28A6-9DC35776D957}"/>
              </a:ext>
            </a:extLst>
          </p:cNvPr>
          <p:cNvSpPr>
            <a:spLocks noGrp="1" noChangeAspect="1" noChangeArrowheads="1"/>
          </p:cNvSpPr>
          <p:nvPr>
            <p:ph type="body" sz="quarter" idx="12"/>
          </p:nvPr>
        </p:nvSpPr>
        <p:spPr bwMode="auto">
          <a:xfrm>
            <a:off x="4627982" y="1437515"/>
            <a:ext cx="6825265" cy="44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Within the central helix of the protein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oxidation and cyclization reaction promote fluorophore 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activated the CRO residue will emit a green fluorescence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Alpha helix within the barrel structure contain the CRO residue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Made up of three amino acid residues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THR</a:t>
            </a:r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65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TYR</a:t>
            </a:r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66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GLY</a:t>
            </a:r>
            <a:r>
              <a:rPr lang="en-US" sz="2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67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Temperature, Oxygen Concentration, pH impact folding</a:t>
            </a:r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73822EF-077C-0438-FB33-A54C3DBF5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4907" y="545394"/>
            <a:ext cx="2544675" cy="2544675"/>
          </a:xfrm>
          <a:prstGeom prst="rect">
            <a:avLst/>
          </a:prstGeom>
        </p:spPr>
      </p:pic>
      <p:pic>
        <p:nvPicPr>
          <p:cNvPr id="11" name="Picture 10" descr="A picture containing key, accessory&#10;&#10;Description automatically generated">
            <a:extLst>
              <a:ext uri="{FF2B5EF4-FFF2-40B4-BE49-F238E27FC236}">
                <a16:creationId xmlns:a16="http://schemas.microsoft.com/office/drawing/2014/main" id="{315F2D0F-1A7B-A165-85CF-E1FC9265D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56" t="7205" r="35665" b="2423"/>
          <a:stretch/>
        </p:blipFill>
        <p:spPr>
          <a:xfrm>
            <a:off x="1464907" y="3102763"/>
            <a:ext cx="2024744" cy="28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055CF4-3F3F-2F12-8FF2-CA80D548F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Clashes</a:t>
            </a:r>
          </a:p>
        </p:txBody>
      </p:sp>
      <p:pic>
        <p:nvPicPr>
          <p:cNvPr id="6" name="Picture 5" descr="A picture containing scissors, whistle&#10;&#10;Description automatically generated">
            <a:extLst>
              <a:ext uri="{FF2B5EF4-FFF2-40B4-BE49-F238E27FC236}">
                <a16:creationId xmlns:a16="http://schemas.microsoft.com/office/drawing/2014/main" id="{9E16B9F8-33AA-B28F-3F99-2A3374A8F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8" t="13805" r="15741"/>
          <a:stretch/>
        </p:blipFill>
        <p:spPr>
          <a:xfrm>
            <a:off x="971229" y="1206643"/>
            <a:ext cx="4136018" cy="2215583"/>
          </a:xfrm>
          <a:prstGeom prst="rect">
            <a:avLst/>
          </a:prstGeom>
        </p:spPr>
      </p:pic>
      <p:pic>
        <p:nvPicPr>
          <p:cNvPr id="10" name="Picture 9" descr="A picture containing toothbrush&#10;&#10;Description automatically generated">
            <a:extLst>
              <a:ext uri="{FF2B5EF4-FFF2-40B4-BE49-F238E27FC236}">
                <a16:creationId xmlns:a16="http://schemas.microsoft.com/office/drawing/2014/main" id="{AADB6393-C083-6621-F0C0-3C96B1D2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6" t="2269" r="27288" b="16691"/>
          <a:stretch/>
        </p:blipFill>
        <p:spPr>
          <a:xfrm>
            <a:off x="6755920" y="3268358"/>
            <a:ext cx="2859448" cy="1680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34DCF9-8D7D-77B4-92A6-8C0B39880DDB}"/>
              </a:ext>
            </a:extLst>
          </p:cNvPr>
          <p:cNvSpPr txBox="1"/>
          <p:nvPr/>
        </p:nvSpPr>
        <p:spPr>
          <a:xfrm>
            <a:off x="6096001" y="5294804"/>
            <a:ext cx="512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kern="100" dirty="0">
                <a:effectLst/>
                <a:latin typeface="Liberation Serif"/>
                <a:ea typeface="Noto Serif CJK SC"/>
                <a:cs typeface="Lohit Devanagari"/>
              </a:rPr>
              <a:t>#0 MET 85.A O    #0 LYS 2.A HD2     0.735  1.745</a:t>
            </a:r>
            <a:endParaRPr lang="en-US" sz="1800" kern="100" dirty="0">
              <a:effectLst/>
              <a:latin typeface="Liberation Serif"/>
              <a:ea typeface="Noto Serif CJK SC"/>
              <a:cs typeface="Lohit Devanagari"/>
            </a:endParaRPr>
          </a:p>
        </p:txBody>
      </p:sp>
      <p:pic>
        <p:nvPicPr>
          <p:cNvPr id="14" name="Picture 13" descr="A picture containing toothbrush&#10;&#10;Description automatically generated">
            <a:extLst>
              <a:ext uri="{FF2B5EF4-FFF2-40B4-BE49-F238E27FC236}">
                <a16:creationId xmlns:a16="http://schemas.microsoft.com/office/drawing/2014/main" id="{D2041EF5-F068-4A4C-D40E-B67941DB5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0" r="18471"/>
          <a:stretch/>
        </p:blipFill>
        <p:spPr>
          <a:xfrm>
            <a:off x="6755920" y="884325"/>
            <a:ext cx="2859448" cy="16803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B5F4A3-2486-7A22-7182-BA6FEF08D235}"/>
              </a:ext>
            </a:extLst>
          </p:cNvPr>
          <p:cNvSpPr txBox="1"/>
          <p:nvPr/>
        </p:nvSpPr>
        <p:spPr>
          <a:xfrm>
            <a:off x="6095999" y="2737605"/>
            <a:ext cx="512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kern="100" dirty="0">
                <a:effectLst/>
                <a:latin typeface="Liberation Serif"/>
                <a:ea typeface="Noto Serif CJK SC"/>
                <a:cs typeface="Lohit Devanagari"/>
              </a:rPr>
              <a:t>#0 MET 75.A HE3  #0 ILE 226.A HD12  0.703  1.297</a:t>
            </a:r>
            <a:endParaRPr lang="en-US" sz="1800" kern="100" dirty="0">
              <a:effectLst/>
              <a:latin typeface="Liberation Serif"/>
              <a:ea typeface="Noto Serif CJK SC"/>
              <a:cs typeface="Lohit Devanaga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DDE038-2DA2-D059-198F-78C081504AA3}"/>
              </a:ext>
            </a:extLst>
          </p:cNvPr>
          <p:cNvSpPr txBox="1"/>
          <p:nvPr/>
        </p:nvSpPr>
        <p:spPr>
          <a:xfrm>
            <a:off x="798493" y="3662010"/>
            <a:ext cx="4731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computations which minimized the original structure 2 clashes were eliminated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Slight changes occurred in the orientation of the atoms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86BC29-A9FF-FB50-9A7F-BC094277806A}"/>
              </a:ext>
            </a:extLst>
          </p:cNvPr>
          <p:cNvCxnSpPr/>
          <p:nvPr/>
        </p:nvCxnSpPr>
        <p:spPr>
          <a:xfrm flipH="1" flipV="1">
            <a:off x="9022080" y="1602377"/>
            <a:ext cx="1628503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5021B-DE1F-8CF7-51D2-822622EF8456}"/>
              </a:ext>
            </a:extLst>
          </p:cNvPr>
          <p:cNvCxnSpPr/>
          <p:nvPr/>
        </p:nvCxnSpPr>
        <p:spPr>
          <a:xfrm>
            <a:off x="5982789" y="1837509"/>
            <a:ext cx="1471748" cy="17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8AEEEF-E134-1602-A79C-5F9136FEFD38}"/>
              </a:ext>
            </a:extLst>
          </p:cNvPr>
          <p:cNvSpPr txBox="1"/>
          <p:nvPr/>
        </p:nvSpPr>
        <p:spPr>
          <a:xfrm>
            <a:off x="4787553" y="1463040"/>
            <a:ext cx="187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eration Serif"/>
              </a:rPr>
              <a:t>#1 MET 75 HE3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C9233F-EB6D-7A9B-25EC-5C50CD9E251A}"/>
              </a:ext>
            </a:extLst>
          </p:cNvPr>
          <p:cNvSpPr txBox="1"/>
          <p:nvPr/>
        </p:nvSpPr>
        <p:spPr>
          <a:xfrm>
            <a:off x="10014857" y="1390772"/>
            <a:ext cx="19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eration Serif"/>
              </a:rPr>
              <a:t>#1 ILE 226 HD12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41E18-0E5D-91D0-EFD4-A4E027FA2B23}"/>
              </a:ext>
            </a:extLst>
          </p:cNvPr>
          <p:cNvSpPr txBox="1"/>
          <p:nvPr/>
        </p:nvSpPr>
        <p:spPr>
          <a:xfrm>
            <a:off x="10249989" y="3553097"/>
            <a:ext cx="175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beration Serif"/>
              </a:rPr>
              <a:t>#1 LYS 2 HD2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C7103D-AAC4-6801-B818-2A513E7BADD4}"/>
              </a:ext>
            </a:extLst>
          </p:cNvPr>
          <p:cNvCxnSpPr>
            <a:cxnSpLocks/>
          </p:cNvCxnSpPr>
          <p:nvPr/>
        </p:nvCxnSpPr>
        <p:spPr>
          <a:xfrm flipH="1" flipV="1">
            <a:off x="9100457" y="3727269"/>
            <a:ext cx="1402080" cy="195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78DF31-C0BC-55E1-8AB8-0162CAFFCE52}"/>
              </a:ext>
            </a:extLst>
          </p:cNvPr>
          <p:cNvSpPr txBox="1"/>
          <p:nvPr/>
        </p:nvSpPr>
        <p:spPr>
          <a:xfrm>
            <a:off x="5360125" y="4243733"/>
            <a:ext cx="147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eration Serif"/>
                <a:ea typeface="+mn-ea"/>
                <a:cs typeface="+mn-cs"/>
              </a:rPr>
              <a:t>#1 MET 85 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7CF55A-B456-2988-3E5A-7D31A9439058}"/>
              </a:ext>
            </a:extLst>
          </p:cNvPr>
          <p:cNvCxnSpPr/>
          <p:nvPr/>
        </p:nvCxnSpPr>
        <p:spPr>
          <a:xfrm>
            <a:off x="5820991" y="4702629"/>
            <a:ext cx="1459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068555-00CB-C867-C8B5-2BF835AF9ED9}"/>
              </a:ext>
            </a:extLst>
          </p:cNvPr>
          <p:cNvCxnSpPr/>
          <p:nvPr/>
        </p:nvCxnSpPr>
        <p:spPr>
          <a:xfrm flipV="1">
            <a:off x="7280366" y="2037103"/>
            <a:ext cx="470263" cy="78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BAC18D-18D0-980F-399C-D37FA0B91042}"/>
              </a:ext>
            </a:extLst>
          </p:cNvPr>
          <p:cNvCxnSpPr/>
          <p:nvPr/>
        </p:nvCxnSpPr>
        <p:spPr>
          <a:xfrm flipH="1" flipV="1">
            <a:off x="8377646" y="1602377"/>
            <a:ext cx="78377" cy="113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2B2529-F01B-98B0-3B41-B51FEF9D4961}"/>
              </a:ext>
            </a:extLst>
          </p:cNvPr>
          <p:cNvCxnSpPr/>
          <p:nvPr/>
        </p:nvCxnSpPr>
        <p:spPr>
          <a:xfrm flipV="1">
            <a:off x="7341326" y="4551443"/>
            <a:ext cx="339634" cy="704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51C348-9709-850F-7727-B739D625C420}"/>
              </a:ext>
            </a:extLst>
          </p:cNvPr>
          <p:cNvCxnSpPr/>
          <p:nvPr/>
        </p:nvCxnSpPr>
        <p:spPr>
          <a:xfrm flipH="1" flipV="1">
            <a:off x="8290560" y="3922429"/>
            <a:ext cx="87086" cy="137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3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A7647-C553-AB36-B4B7-F091B11128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Solvent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0A977-64AD-34EB-9204-37DE7814E7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847" y="1406525"/>
            <a:ext cx="5455443" cy="44021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Solvation of GFP protein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Stability increase of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Using </a:t>
            </a:r>
            <a:r>
              <a:rPr lang="en-US" sz="2200" dirty="0" err="1"/>
              <a:t>tleap</a:t>
            </a:r>
            <a:r>
              <a:rPr lang="en-US" sz="2200" dirty="0"/>
              <a:t> missing atoms are added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EC816-1E18-05FE-87AA-4272DD74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FE9D0-A4DB-16E5-B29B-605209876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4" t="4460" r="31610" b="11445"/>
          <a:stretch/>
        </p:blipFill>
        <p:spPr>
          <a:xfrm>
            <a:off x="6128290" y="1534333"/>
            <a:ext cx="3582077" cy="33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8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4" id="{A587B95B-1D3A-3A44-A805-1768F3F39161}" vid="{7C55915A-1AD8-4A41-BAEA-832A814DF8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23933</TotalTime>
  <Words>458</Words>
  <Application>Microsoft Office PowerPoint</Application>
  <PresentationFormat>Widescreen</PresentationFormat>
  <Paragraphs>72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</vt:lpstr>
      <vt:lpstr>Liberation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Nguyen</dc:creator>
  <cp:lastModifiedBy>Jack Christopher Ustanik</cp:lastModifiedBy>
  <cp:revision>29</cp:revision>
  <dcterms:created xsi:type="dcterms:W3CDTF">2020-08-19T13:13:39Z</dcterms:created>
  <dcterms:modified xsi:type="dcterms:W3CDTF">2023-02-07T04:44:24Z</dcterms:modified>
</cp:coreProperties>
</file>